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56" r:id="rId3"/>
    <p:sldId id="257" r:id="rId4"/>
    <p:sldId id="258" r:id="rId5"/>
    <p:sldId id="264" r:id="rId6"/>
    <p:sldId id="259" r:id="rId7"/>
    <p:sldId id="263" r:id="rId8"/>
    <p:sldId id="26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1118101-983C-4777-A725-A9C4EEF672D8}" type="datetimeFigureOut">
              <a:rPr lang="en-US" smtClean="0"/>
              <a:t>1/29/2016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CFA57A0-9757-4038-9832-84E9A8D624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08473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 Alliteration</a:t>
            </a:r>
            <a:r>
              <a:rPr lang="en-US" dirty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Repeated </a:t>
            </a:r>
            <a:r>
              <a:rPr lang="en-US" dirty="0"/>
              <a:t>consonant sounds (any letter besides a, e, </a:t>
            </a:r>
            <a:r>
              <a:rPr lang="en-US" dirty="0" err="1"/>
              <a:t>i</a:t>
            </a:r>
            <a:r>
              <a:rPr lang="en-US" dirty="0"/>
              <a:t>, o, u) that must be at the beginning of the word(s). </a:t>
            </a:r>
          </a:p>
          <a:p>
            <a:endParaRPr lang="en-US" dirty="0" smtClean="0"/>
          </a:p>
          <a:p>
            <a:r>
              <a:rPr lang="en-US" dirty="0" smtClean="0"/>
              <a:t>Example</a:t>
            </a:r>
            <a:r>
              <a:rPr lang="en-US" dirty="0"/>
              <a:t>: Sam sent his shoes to the shoe repair shop.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/>
          <a:lstStyle/>
          <a:p>
            <a:r>
              <a:rPr lang="en-US" dirty="0" smtClean="0"/>
              <a:t>Unit 1 Vocabulary (Literary Terms)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85850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2) Assonance</a:t>
            </a:r>
            <a:r>
              <a:rPr lang="en-US" dirty="0"/>
              <a:t>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Repeated vowel sounds (a, e, </a:t>
            </a:r>
            <a:r>
              <a:rPr lang="en-US" dirty="0" err="1"/>
              <a:t>i</a:t>
            </a:r>
            <a:r>
              <a:rPr lang="en-US" dirty="0"/>
              <a:t>, o u) that can be anywhere in a word.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•</a:t>
            </a:r>
            <a:r>
              <a:rPr lang="en-US" dirty="0"/>
              <a:t>Example: Jim hit a homerun in the fourth inning.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1 – Vocabulary (Literary Terms)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075289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3) Kenning</a:t>
            </a:r>
            <a:r>
              <a:rPr lang="en-US" dirty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Phrase </a:t>
            </a:r>
            <a:r>
              <a:rPr lang="en-US" dirty="0"/>
              <a:t>that replaces (or renames) a noun. </a:t>
            </a:r>
          </a:p>
          <a:p>
            <a:endParaRPr lang="en-US" dirty="0" smtClean="0"/>
          </a:p>
          <a:p>
            <a:r>
              <a:rPr lang="en-US" dirty="0" smtClean="0"/>
              <a:t>Examples: </a:t>
            </a:r>
            <a:r>
              <a:rPr lang="en-US" dirty="0"/>
              <a:t>Battle = storm of swords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Teacher </a:t>
            </a:r>
            <a:r>
              <a:rPr lang="en-US" dirty="0"/>
              <a:t>= educator of students </a:t>
            </a:r>
          </a:p>
          <a:p>
            <a:pPr marL="0" indent="0">
              <a:buNone/>
            </a:pPr>
            <a:r>
              <a:rPr lang="en-US" dirty="0" smtClean="0"/>
              <a:t>                       Pencil </a:t>
            </a:r>
            <a:r>
              <a:rPr lang="en-US" dirty="0"/>
              <a:t>= writing utensil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1 – Vocabulary (Literary Terms)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5338638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15400" cy="5257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4) Caesura</a:t>
            </a:r>
            <a:r>
              <a:rPr lang="en-US" dirty="0"/>
              <a:t>: </a:t>
            </a:r>
          </a:p>
          <a:p>
            <a:endParaRPr lang="en-US" dirty="0" smtClean="0"/>
          </a:p>
          <a:p>
            <a:r>
              <a:rPr lang="en-US" dirty="0" smtClean="0"/>
              <a:t>Any </a:t>
            </a:r>
            <a:r>
              <a:rPr lang="en-US" dirty="0"/>
              <a:t>type of punctuation that allows the storyteller to pause and/or take a breath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1 – Vocabulary (Literary Terms)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12426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9916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5) Theme – </a:t>
            </a:r>
            <a:r>
              <a:rPr lang="en-US" u="sng" dirty="0" smtClean="0"/>
              <a:t>a central idea or message in a work of literature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r>
              <a:rPr lang="en-US" dirty="0" smtClean="0"/>
              <a:t>**Do not confuse with the subject or what the work is about. </a:t>
            </a:r>
            <a:r>
              <a:rPr lang="en-US" dirty="0"/>
              <a:t>T</a:t>
            </a:r>
            <a:r>
              <a:rPr lang="en-US" dirty="0" smtClean="0"/>
              <a:t>heme is a perception about life or about human nature that is shared with the reader. The theme is </a:t>
            </a:r>
            <a:r>
              <a:rPr lang="en-US" i="1" dirty="0" smtClean="0"/>
              <a:t>most often </a:t>
            </a:r>
            <a:r>
              <a:rPr lang="en-US" dirty="0" smtClean="0"/>
              <a:t>implied and the reader must infer the theme. One way to discover the theme of a literary work is to think about what happens to the central characters. The importance of those events, stated in terms that apply to all human beings, is the theme.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4000" dirty="0" smtClean="0"/>
              <a:t>Unit 1 – Vocabulary (Literary Terms)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54952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991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6) Epic </a:t>
            </a:r>
            <a:r>
              <a:rPr lang="en-US" dirty="0"/>
              <a:t>Tale – </a:t>
            </a:r>
            <a:r>
              <a:rPr lang="en-US" dirty="0" smtClean="0"/>
              <a:t>a long, narrative poem on a serious subject, presented in an elevated or formal style; traces the adventures of a great hero; we will discuss this in more detail later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7) Epic </a:t>
            </a:r>
            <a:r>
              <a:rPr lang="en-US" dirty="0"/>
              <a:t>Hero – </a:t>
            </a:r>
            <a:r>
              <a:rPr lang="en-US" dirty="0" smtClean="0"/>
              <a:t>Protagonist; central character in a work of fiction, drama, or epic poetry; possesses good qualities that enable him (or her) to triumph over an antagonist who is bad or evil; we will discuss this in more detail later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dirty="0" smtClean="0"/>
              <a:t>U</a:t>
            </a:r>
            <a:r>
              <a:rPr lang="en-US" sz="4000" dirty="0" smtClean="0"/>
              <a:t>nit 1 – Vocabulary (Literary Terms)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1978623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143000"/>
            <a:ext cx="9067800" cy="5715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) Talon – a claw </a:t>
            </a:r>
          </a:p>
          <a:p>
            <a:pPr marL="0" indent="0">
              <a:buNone/>
            </a:pPr>
            <a:r>
              <a:rPr lang="en-US" dirty="0"/>
              <a:t>2) Prow – pointed projecting front part of a ship </a:t>
            </a:r>
          </a:p>
          <a:p>
            <a:pPr marL="0" indent="0">
              <a:buNone/>
            </a:pPr>
            <a:r>
              <a:rPr lang="en-US" dirty="0"/>
              <a:t>3) Hilt – the handle of a sword or dagger </a:t>
            </a:r>
          </a:p>
          <a:p>
            <a:pPr marL="0" indent="0">
              <a:buNone/>
            </a:pPr>
            <a:r>
              <a:rPr lang="en-US" dirty="0"/>
              <a:t>4) Scabbard – a sheath for a sword or dagger </a:t>
            </a:r>
          </a:p>
          <a:p>
            <a:pPr marL="0" indent="0">
              <a:buNone/>
            </a:pPr>
            <a:r>
              <a:rPr lang="en-US" dirty="0"/>
              <a:t>5) Lair – the den of a wild animal </a:t>
            </a:r>
          </a:p>
          <a:p>
            <a:pPr marL="0" indent="0">
              <a:buNone/>
            </a:pPr>
            <a:r>
              <a:rPr lang="en-US" dirty="0"/>
              <a:t>6) Sinews – </a:t>
            </a:r>
            <a:r>
              <a:rPr lang="en-US" dirty="0" smtClean="0"/>
              <a:t>tendons </a:t>
            </a:r>
            <a:r>
              <a:rPr lang="en-US" dirty="0"/>
              <a:t>that connect muscle </a:t>
            </a:r>
            <a:r>
              <a:rPr lang="en-US" dirty="0" smtClean="0"/>
              <a:t>to </a:t>
            </a:r>
            <a:r>
              <a:rPr lang="en-US" dirty="0"/>
              <a:t>bones </a:t>
            </a:r>
          </a:p>
          <a:p>
            <a:pPr marL="0" indent="0">
              <a:buNone/>
            </a:pPr>
            <a:r>
              <a:rPr lang="en-US" dirty="0"/>
              <a:t>7) Spawned – born </a:t>
            </a:r>
          </a:p>
          <a:p>
            <a:pPr marL="0" indent="0">
              <a:buNone/>
            </a:pPr>
            <a:r>
              <a:rPr lang="en-US" dirty="0"/>
              <a:t>8) Writhing – twisting and turning in pain </a:t>
            </a:r>
          </a:p>
          <a:p>
            <a:pPr marL="0" indent="0">
              <a:buNone/>
            </a:pPr>
            <a:r>
              <a:rPr lang="en-US" dirty="0"/>
              <a:t>9) Forged – heated and wrought (worked) metal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Unit 1 – Vocabulary (Reading Terms)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529764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91600" cy="5562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10</a:t>
            </a:r>
            <a:r>
              <a:rPr lang="en-US" dirty="0"/>
              <a:t>) Mail Shirt – flexible body armor made of metal links </a:t>
            </a:r>
          </a:p>
          <a:p>
            <a:pPr marL="0" indent="0">
              <a:buNone/>
            </a:pPr>
            <a:r>
              <a:rPr lang="en-US" dirty="0"/>
              <a:t>11) Infamous – having a bad reputation; notorious </a:t>
            </a:r>
          </a:p>
          <a:p>
            <a:pPr marL="0" indent="0">
              <a:buNone/>
            </a:pPr>
            <a:r>
              <a:rPr lang="en-US" dirty="0"/>
              <a:t>12) Mead Hall – beer hall; banquet hall </a:t>
            </a:r>
          </a:p>
          <a:p>
            <a:pPr marL="0" indent="0">
              <a:buNone/>
            </a:pPr>
            <a:r>
              <a:rPr lang="en-US" dirty="0"/>
              <a:t>13) Lament – an audible expression of grief; wail </a:t>
            </a:r>
          </a:p>
          <a:p>
            <a:pPr marL="0" indent="0">
              <a:buNone/>
            </a:pPr>
            <a:r>
              <a:rPr lang="en-US" dirty="0"/>
              <a:t>14) Shroud – cloth in which dead bodies are wrapped </a:t>
            </a:r>
          </a:p>
          <a:p>
            <a:pPr marL="0" indent="0">
              <a:buNone/>
            </a:pPr>
            <a:r>
              <a:rPr lang="en-US" dirty="0"/>
              <a:t>15) Deep-Keeled Ship – deep bottomed ship </a:t>
            </a:r>
          </a:p>
          <a:p>
            <a:pPr marL="0" indent="0">
              <a:buNone/>
            </a:pPr>
            <a:r>
              <a:rPr lang="en-US" dirty="0"/>
              <a:t>16) Spit – a narrow point of land extending into a body of water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/>
          </a:bodyPr>
          <a:lstStyle/>
          <a:p>
            <a:r>
              <a:rPr lang="en-US" sz="3800" dirty="0" smtClean="0"/>
              <a:t>Unit 1 – Vocabulary (Reading Terms)</a:t>
            </a:r>
            <a:endParaRPr lang="en-US" sz="3800" dirty="0"/>
          </a:p>
        </p:txBody>
      </p:sp>
    </p:spTree>
    <p:extLst>
      <p:ext uri="{BB962C8B-B14F-4D97-AF65-F5344CB8AC3E}">
        <p14:creationId xmlns:p14="http://schemas.microsoft.com/office/powerpoint/2010/main" val="3772038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545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Unit 1 Vocabulary (Literary Terms)</vt:lpstr>
      <vt:lpstr>Unit 1 – Vocabulary (Literary Terms)</vt:lpstr>
      <vt:lpstr>Unit 1 – Vocabulary (Literary Terms)</vt:lpstr>
      <vt:lpstr>Unit 1 – Vocabulary (Literary Terms)</vt:lpstr>
      <vt:lpstr>Unit 1 – Vocabulary (Literary Terms)</vt:lpstr>
      <vt:lpstr>Unit 1 – Vocabulary (Literary Terms)</vt:lpstr>
      <vt:lpstr>Unit 1 – Vocabulary (Reading Terms)</vt:lpstr>
      <vt:lpstr>Unit 1 – Vocabulary (Reading Terms)</vt:lpstr>
    </vt:vector>
  </TitlesOfParts>
  <Company>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Rice</dc:creator>
  <cp:lastModifiedBy>April Rice</cp:lastModifiedBy>
  <cp:revision>5</cp:revision>
  <dcterms:created xsi:type="dcterms:W3CDTF">2016-01-26T18:34:39Z</dcterms:created>
  <dcterms:modified xsi:type="dcterms:W3CDTF">2016-01-29T12:16:44Z</dcterms:modified>
</cp:coreProperties>
</file>